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64" r:id="rId5"/>
    <p:sldId id="260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Fill-me-out" id="{EF3B3367-14EB-427D-A037-3CAE3B7A7BDE}">
          <p14:sldIdLst>
            <p14:sldId id="264"/>
          </p14:sldIdLst>
        </p14:section>
        <p14:section name="Read-me: Explanation" id="{04C1F820-14F0-4FB6-A026-839924869177}">
          <p14:sldIdLst>
            <p14:sldId id="26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0" userDrawn="1">
          <p15:clr>
            <a:srgbClr val="A4A3A4"/>
          </p15:clr>
        </p15:guide>
        <p15:guide id="2" pos="733" userDrawn="1">
          <p15:clr>
            <a:srgbClr val="A4A3A4"/>
          </p15:clr>
        </p15:guide>
        <p15:guide id="3" pos="6947" userDrawn="1">
          <p15:clr>
            <a:srgbClr val="A4A3A4"/>
          </p15:clr>
        </p15:guide>
        <p15:guide id="4" pos="347" userDrawn="1">
          <p15:clr>
            <a:srgbClr val="A4A3A4"/>
          </p15:clr>
        </p15:guide>
        <p15:guide id="5" pos="3749" userDrawn="1">
          <p15:clr>
            <a:srgbClr val="A4A3A4"/>
          </p15:clr>
        </p15:guide>
        <p15:guide id="6" pos="3931" userDrawn="1">
          <p15:clr>
            <a:srgbClr val="A4A3A4"/>
          </p15:clr>
        </p15:guide>
        <p15:guide id="7" pos="7333" userDrawn="1">
          <p15:clr>
            <a:srgbClr val="A4A3A4"/>
          </p15:clr>
        </p15:guide>
        <p15:guide id="8" orient="horz" pos="38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lizzi, Caterina" initials="CC" lastIdx="1" clrIdx="0">
    <p:extLst>
      <p:ext uri="{19B8F6BF-5375-455C-9EA6-DF929625EA0E}">
        <p15:presenceInfo xmlns:p15="http://schemas.microsoft.com/office/powerpoint/2012/main" userId="S::c.colizzi@douglas.de::9b50b13e-22c0-4313-a1b6-62836a588bc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DC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93296810-A885-4BE3-A3E7-6D5BEEA58F35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4" autoAdjust="0"/>
  </p:normalViewPr>
  <p:slideViewPr>
    <p:cSldViewPr snapToGrid="0" showGuides="1">
      <p:cViewPr varScale="1">
        <p:scale>
          <a:sx n="123" d="100"/>
          <a:sy n="123" d="100"/>
        </p:scale>
        <p:origin x="114" y="258"/>
      </p:cViewPr>
      <p:guideLst>
        <p:guide orient="horz" pos="210"/>
        <p:guide pos="733"/>
        <p:guide pos="6947"/>
        <p:guide pos="347"/>
        <p:guide pos="3749"/>
        <p:guide pos="3931"/>
        <p:guide pos="7333"/>
        <p:guide orient="horz" pos="38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51" d="100"/>
          <a:sy n="51" d="100"/>
        </p:scale>
        <p:origin x="2692" y="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768AE73B-B676-43B5-8C1C-AE20E12C212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0819BAE-3CA3-4612-B224-D61F52DD28C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4E6A7F-E83C-48CB-BF07-40D1F897B946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2157622-8657-4D4C-8FEB-70902AC40DD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BAFE62B-124B-4FFF-BD47-1CDD4CDAE79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A1DE76-9866-4533-A385-0F82128658E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8850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7B4D30-EEB2-4304-AD8B-54862E8AB1AA}" type="datetimeFigureOut">
              <a:rPr lang="en-US" noProof="0" smtClean="0"/>
              <a:t>11/16/2021</a:t>
            </a:fld>
            <a:endParaRPr lang="en-US" noProof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Insert Notes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13435A-792D-4565-8D26-E9691134BBCC}" type="slidenum">
              <a:rPr lang="en-US" noProof="0" smtClean="0"/>
              <a:t>‹Nr.›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183055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1450" indent="-171450" algn="l" defTabSz="914400" rtl="0" eaLnBrk="1" latinLnBrk="0" hangingPunct="1">
      <a:buFont typeface="Avenir Next" panose="020B0503020202020204" pitchFamily="34" charset="0"/>
      <a:buChar char="›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628650" indent="-171450" algn="l" defTabSz="914400" rtl="0" eaLnBrk="1" latinLnBrk="0" hangingPunct="1">
      <a:buFont typeface="Avenir Next" panose="020B0503020202020204" pitchFamily="34" charset="0"/>
      <a:buChar char="›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085850" indent="-171450" algn="l" defTabSz="914400" rtl="0" eaLnBrk="1" latinLnBrk="0" hangingPunct="1">
      <a:buFont typeface="Avenir Next" panose="020B0503020202020204" pitchFamily="34" charset="0"/>
      <a:buChar char="›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543050" indent="-171450" algn="l" defTabSz="914400" rtl="0" eaLnBrk="1" latinLnBrk="0" hangingPunct="1">
      <a:buFont typeface="Avenir Next" panose="020B0503020202020204" pitchFamily="34" charset="0"/>
      <a:buChar char="›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00250" indent="-171450" algn="l" defTabSz="914400" rtl="0" eaLnBrk="1" latinLnBrk="0" hangingPunct="1">
      <a:buFont typeface="Avenir Next" panose="020B0503020202020204" pitchFamily="34" charset="0"/>
      <a:buChar char="›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CB4E7B-99F9-462E-9ED3-CD5D6356E5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 dirty="0"/>
              <a:t>Headline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DD2B332-D9FE-4DC8-8333-C65A539CE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101B-288A-45FA-AD27-C636D11AE0B5}" type="datetime1">
              <a:rPr lang="de-DE" smtClean="0"/>
              <a:t>16.11.2021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89B7E33-C751-472B-96EF-3AEB7E19C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6C5C036-01A7-486E-9FC4-0236FABB3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9B3A-5B3C-497A-B5C1-D6398BC71DB0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0B1384EA-D875-4195-8BE2-4359FB8089FB}"/>
              </a:ext>
            </a:extLst>
          </p:cNvPr>
          <p:cNvSpPr/>
          <p:nvPr userDrawn="1"/>
        </p:nvSpPr>
        <p:spPr>
          <a:xfrm>
            <a:off x="315142" y="0"/>
            <a:ext cx="72000" cy="108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9926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8BAF3C86-0935-4980-B05C-F22C0EDD4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813A3-45EF-417A-89CD-A65CCA207128}" type="datetime1">
              <a:rPr lang="de-DE" smtClean="0"/>
              <a:t>16.11.2021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F18F0FA-4E03-4110-8197-5E8CDB2EE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9A10A9C-CB46-4D38-9700-8CB0E680E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9B3A-5B3C-497A-B5C1-D6398BC71DB0}" type="slidenum">
              <a:rPr lang="de-DE" smtClean="0"/>
              <a:t>‹Nr.›</a:t>
            </a:fld>
            <a:endParaRPr lang="de-DE"/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2898F8E7-FEF8-4C04-8F79-4D9524ED0F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4" y="60350"/>
            <a:ext cx="11090274" cy="765348"/>
          </a:xfrm>
        </p:spPr>
        <p:txBody>
          <a:bodyPr/>
          <a:lstStyle/>
          <a:p>
            <a:r>
              <a:rPr lang="de-DE" dirty="0">
                <a:solidFill>
                  <a:srgbClr val="FF0000"/>
                </a:solidFill>
                <a:latin typeface="Avenir Next LT Pro Light" panose="020B0304020202020204" pitchFamily="34" charset="0"/>
                <a:ea typeface="Ebrima" panose="02000000000000000000" pitchFamily="2" charset="0"/>
                <a:cs typeface="Ebrima" panose="02000000000000000000" pitchFamily="2" charset="0"/>
              </a:rPr>
              <a:t>EXPLANATION SLIDE; </a:t>
            </a:r>
            <a:r>
              <a:rPr lang="de-DE" dirty="0" err="1">
                <a:solidFill>
                  <a:srgbClr val="FF0000"/>
                </a:solidFill>
                <a:latin typeface="Avenir Next LT Pro Light" panose="020B0304020202020204" pitchFamily="34" charset="0"/>
                <a:ea typeface="Ebrima" panose="02000000000000000000" pitchFamily="2" charset="0"/>
                <a:cs typeface="Ebrima" panose="02000000000000000000" pitchFamily="2" charset="0"/>
              </a:rPr>
              <a:t>Please</a:t>
            </a:r>
            <a:r>
              <a:rPr lang="de-DE" dirty="0">
                <a:solidFill>
                  <a:srgbClr val="FF0000"/>
                </a:solidFill>
                <a:latin typeface="Avenir Next LT Pro Light" panose="020B0304020202020204" pitchFamily="34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de-DE" dirty="0" err="1">
                <a:solidFill>
                  <a:srgbClr val="FF0000"/>
                </a:solidFill>
                <a:latin typeface="Avenir Next LT Pro Light" panose="020B0304020202020204" pitchFamily="34" charset="0"/>
                <a:ea typeface="Ebrima" panose="02000000000000000000" pitchFamily="2" charset="0"/>
                <a:cs typeface="Ebrima" panose="02000000000000000000" pitchFamily="2" charset="0"/>
              </a:rPr>
              <a:t>fill</a:t>
            </a:r>
            <a:r>
              <a:rPr lang="de-DE" dirty="0">
                <a:solidFill>
                  <a:srgbClr val="FF0000"/>
                </a:solidFill>
                <a:latin typeface="Avenir Next LT Pro Light" panose="020B0304020202020204" pitchFamily="34" charset="0"/>
                <a:ea typeface="Ebrima" panose="02000000000000000000" pitchFamily="2" charset="0"/>
                <a:cs typeface="Ebrima" panose="02000000000000000000" pitchFamily="2" charset="0"/>
              </a:rPr>
              <a:t> in </a:t>
            </a:r>
            <a:r>
              <a:rPr lang="de-DE" dirty="0" err="1">
                <a:solidFill>
                  <a:srgbClr val="FF0000"/>
                </a:solidFill>
                <a:latin typeface="Avenir Next LT Pro Light" panose="020B0304020202020204" pitchFamily="34" charset="0"/>
                <a:ea typeface="Ebrima" panose="02000000000000000000" pitchFamily="2" charset="0"/>
                <a:cs typeface="Ebrima" panose="02000000000000000000" pitchFamily="2" charset="0"/>
              </a:rPr>
              <a:t>slide</a:t>
            </a:r>
            <a:r>
              <a:rPr lang="de-DE" dirty="0">
                <a:solidFill>
                  <a:srgbClr val="FF0000"/>
                </a:solidFill>
                <a:latin typeface="Avenir Next LT Pro Light" panose="020B0304020202020204" pitchFamily="34" charset="0"/>
                <a:ea typeface="Ebrima" panose="02000000000000000000" pitchFamily="2" charset="0"/>
                <a:cs typeface="Ebrima" panose="02000000000000000000" pitchFamily="2" charset="0"/>
              </a:rPr>
              <a:t> 1</a:t>
            </a:r>
            <a:endParaRPr lang="de-DE" dirty="0">
              <a:latin typeface="Avenir Next LT Pro Light" panose="020B0304020202020204" pitchFamily="34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8CB0C5C3-3A63-4BFD-89A3-819CAF999A44}"/>
              </a:ext>
            </a:extLst>
          </p:cNvPr>
          <p:cNvGrpSpPr/>
          <p:nvPr userDrawn="1"/>
        </p:nvGrpSpPr>
        <p:grpSpPr>
          <a:xfrm>
            <a:off x="10525986" y="428448"/>
            <a:ext cx="1114425" cy="1122678"/>
            <a:chOff x="10526711" y="173583"/>
            <a:chExt cx="1114425" cy="1122678"/>
          </a:xfrm>
        </p:grpSpPr>
        <p:sp>
          <p:nvSpPr>
            <p:cNvPr id="7" name="Ellipse 6">
              <a:extLst>
                <a:ext uri="{FF2B5EF4-FFF2-40B4-BE49-F238E27FC236}">
                  <a16:creationId xmlns:a16="http://schemas.microsoft.com/office/drawing/2014/main" id="{266034C3-4E18-4B2B-9D31-E6693D6D9B1B}"/>
                </a:ext>
              </a:extLst>
            </p:cNvPr>
            <p:cNvSpPr/>
            <p:nvPr/>
          </p:nvSpPr>
          <p:spPr>
            <a:xfrm>
              <a:off x="10526711" y="173583"/>
              <a:ext cx="1114425" cy="112267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72000" rtlCol="0" anchor="ctr"/>
            <a:lstStyle/>
            <a:p>
              <a:pPr algn="l"/>
              <a:endParaRPr lang="de-DE" dirty="0" err="1">
                <a:solidFill>
                  <a:schemeClr val="tx1"/>
                </a:solidFill>
              </a:endParaRPr>
            </a:p>
          </p:txBody>
        </p:sp>
        <p:sp>
          <p:nvSpPr>
            <p:cNvPr id="8" name="Textfeld 7">
              <a:extLst>
                <a:ext uri="{FF2B5EF4-FFF2-40B4-BE49-F238E27FC236}">
                  <a16:creationId xmlns:a16="http://schemas.microsoft.com/office/drawing/2014/main" id="{45ED81C7-B136-4C34-8727-5FC87124EACD}"/>
                </a:ext>
              </a:extLst>
            </p:cNvPr>
            <p:cNvSpPr txBox="1"/>
            <p:nvPr/>
          </p:nvSpPr>
          <p:spPr>
            <a:xfrm>
              <a:off x="10688635" y="457923"/>
              <a:ext cx="790575" cy="5539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de-DE" dirty="0">
                  <a:solidFill>
                    <a:schemeClr val="bg1"/>
                  </a:solidFill>
                </a:rPr>
                <a:t>NEW</a:t>
              </a:r>
            </a:p>
            <a:p>
              <a:pPr algn="ctr"/>
              <a:r>
                <a:rPr lang="de-DE" dirty="0">
                  <a:solidFill>
                    <a:schemeClr val="bg1"/>
                  </a:solidFill>
                </a:rPr>
                <a:t>BRAND</a:t>
              </a:r>
            </a:p>
          </p:txBody>
        </p:sp>
      </p:grpSp>
      <p:graphicFrame>
        <p:nvGraphicFramePr>
          <p:cNvPr id="9" name="Tabelle 16">
            <a:extLst>
              <a:ext uri="{FF2B5EF4-FFF2-40B4-BE49-F238E27FC236}">
                <a16:creationId xmlns:a16="http://schemas.microsoft.com/office/drawing/2014/main" id="{4DCB6A82-64A9-4532-9019-DACD18D24FBD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708990523"/>
              </p:ext>
            </p:extLst>
          </p:nvPr>
        </p:nvGraphicFramePr>
        <p:xfrm>
          <a:off x="455775" y="541878"/>
          <a:ext cx="5894954" cy="62986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626">
                  <a:extLst>
                    <a:ext uri="{9D8B030D-6E8A-4147-A177-3AD203B41FA5}">
                      <a16:colId xmlns:a16="http://schemas.microsoft.com/office/drawing/2014/main" val="1035402090"/>
                    </a:ext>
                  </a:extLst>
                </a:gridCol>
                <a:gridCol w="4167328">
                  <a:extLst>
                    <a:ext uri="{9D8B030D-6E8A-4147-A177-3AD203B41FA5}">
                      <a16:colId xmlns:a16="http://schemas.microsoft.com/office/drawing/2014/main" val="2674473119"/>
                    </a:ext>
                  </a:extLst>
                </a:gridCol>
              </a:tblGrid>
              <a:tr h="215735">
                <a:tc gridSpan="2">
                  <a:txBody>
                    <a:bodyPr/>
                    <a:lstStyle/>
                    <a:p>
                      <a:pPr algn="ctr"/>
                      <a:r>
                        <a:rPr lang="de-DE" sz="800" dirty="0"/>
                        <a:t>BRAND</a:t>
                      </a:r>
                      <a:endParaRPr lang="de-DE" sz="800" i="1" dirty="0">
                        <a:solidFill>
                          <a:srgbClr val="FF0000"/>
                        </a:solidFill>
                        <a:latin typeface="Zahrah for Douglas" panose="0206050305050A0202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4434372"/>
                  </a:ext>
                </a:extLst>
              </a:tr>
              <a:tr h="388323">
                <a:tc>
                  <a:txBody>
                    <a:bodyPr/>
                    <a:lstStyle/>
                    <a:p>
                      <a:r>
                        <a:rPr lang="en-US" sz="1050" noProof="0" dirty="0"/>
                        <a:t>Category </a:t>
                      </a:r>
                      <a:endParaRPr lang="en-US" sz="105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800" noProof="0" dirty="0">
                          <a:solidFill>
                            <a:schemeClr val="tx1"/>
                          </a:solidFill>
                        </a:rPr>
                        <a:t>PLEASE SPECIFY WHICH CATEGORY YOUR BRAND SERVES MAINLY (IF MULTIPLE; PLEASE INDICATE A SHARE E.G., 60% SKINCARE + 40% MAKEUP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9291013"/>
                  </a:ext>
                </a:extLst>
              </a:tr>
              <a:tr h="183129">
                <a:tc>
                  <a:txBody>
                    <a:bodyPr/>
                    <a:lstStyle/>
                    <a:p>
                      <a:r>
                        <a:rPr lang="en-US" sz="1050" noProof="0" dirty="0"/>
                        <a:t>Category Manager</a:t>
                      </a:r>
                      <a:endParaRPr lang="en-US" sz="105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800" noProof="0" dirty="0"/>
                        <a:t>FILLED IN BY DOUGLAS</a:t>
                      </a:r>
                      <a:endParaRPr lang="en-US" sz="800" noProof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6857535"/>
                  </a:ext>
                </a:extLst>
              </a:tr>
              <a:tr h="2912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050" kern="1200" noProof="0" dirty="0"/>
                        <a:t>Contract negotiated for</a:t>
                      </a:r>
                      <a:endParaRPr lang="en-US" sz="105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800" noProof="0" dirty="0"/>
                        <a:t>FILLED IN BY DOUGLAS</a:t>
                      </a:r>
                      <a:endParaRPr lang="en-US" sz="800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6468538"/>
                  </a:ext>
                </a:extLst>
              </a:tr>
              <a:tr h="18312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050" kern="1200" noProof="0" dirty="0"/>
                        <a:t>Terms</a:t>
                      </a:r>
                      <a:endParaRPr lang="en-US" sz="105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800" noProof="0" dirty="0"/>
                        <a:t>FILLED IN BY DOUGLAS</a:t>
                      </a:r>
                      <a:endParaRPr lang="en-US" sz="800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9007516"/>
                  </a:ext>
                </a:extLst>
              </a:tr>
              <a:tr h="280456">
                <a:tc>
                  <a:txBody>
                    <a:bodyPr/>
                    <a:lstStyle/>
                    <a:p>
                      <a:r>
                        <a:rPr lang="en-US" sz="1050" noProof="0" dirty="0"/>
                        <a:t>USP</a:t>
                      </a:r>
                      <a:endParaRPr lang="en-US" sz="1050" b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800" kern="1200" noProof="0" dirty="0"/>
                        <a:t>Summarize your USP in one sentence or less (e.g., Clean beauty/ Sustainable Packaging / Co-Creation, etc.)</a:t>
                      </a:r>
                      <a:endParaRPr lang="en-US" sz="8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4525243"/>
                  </a:ext>
                </a:extLst>
              </a:tr>
              <a:tr h="280456">
                <a:tc>
                  <a:txBody>
                    <a:bodyPr/>
                    <a:lstStyle/>
                    <a:p>
                      <a:r>
                        <a:rPr lang="en-US" sz="1050" noProof="0" dirty="0"/>
                        <a:t>Current Distribution: </a:t>
                      </a:r>
                      <a:endParaRPr lang="en-US" sz="1050" b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800" noProof="0" dirty="0"/>
                        <a:t>PLEASE SPECIFY YOUR CURRENTLY EXISTING RETAIL OUTLETS</a:t>
                      </a:r>
                      <a:endParaRPr lang="en-US" sz="8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3839539"/>
                  </a:ext>
                </a:extLst>
              </a:tr>
              <a:tr h="183129">
                <a:tc>
                  <a:txBody>
                    <a:bodyPr/>
                    <a:lstStyle/>
                    <a:p>
                      <a:r>
                        <a:rPr lang="en-US" sz="1050" noProof="0" dirty="0"/>
                        <a:t>Target Group:</a:t>
                      </a:r>
                      <a:endParaRPr lang="en-US" sz="1050" b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800" kern="1200" noProof="0" dirty="0"/>
                        <a:t>PLEASE SPECIFY THE TARGET GROUP OF YOUR BRAND</a:t>
                      </a:r>
                      <a:endParaRPr lang="en-US" sz="8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9083158"/>
                  </a:ext>
                </a:extLst>
              </a:tr>
              <a:tr h="388323">
                <a:tc>
                  <a:txBody>
                    <a:bodyPr/>
                    <a:lstStyle/>
                    <a:p>
                      <a:r>
                        <a:rPr lang="en-US" sz="1050" noProof="0" dirty="0"/>
                        <a:t>Benchmark Brands:</a:t>
                      </a:r>
                      <a:endParaRPr lang="en-US" sz="1050" b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8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PLEASE SPECIFY BRANDS THAT YOU BENCHMARK WITH IN TERMS OF TARGET GROUP / PRICE SEGMENT / OFFERING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9795443"/>
                  </a:ext>
                </a:extLst>
              </a:tr>
              <a:tr h="388323">
                <a:tc>
                  <a:txBody>
                    <a:bodyPr/>
                    <a:lstStyle/>
                    <a:p>
                      <a:r>
                        <a:rPr lang="en-US" sz="1050" noProof="0" dirty="0"/>
                        <a:t>Desired Launch Target</a:t>
                      </a:r>
                      <a:endParaRPr lang="en-US" sz="105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800" noProof="0" dirty="0"/>
                        <a:t>PLEASE SPECIFY YOUR DESIRED LAUNCH DATE ACCORDING TO FEASIBILITY IN THE FORMAT: 00.00.0000</a:t>
                      </a:r>
                      <a:endParaRPr lang="en-US" sz="800" noProof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7337026"/>
                  </a:ext>
                </a:extLst>
              </a:tr>
              <a:tr h="2804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noProof="0" dirty="0"/>
                        <a:t>Country Scope</a:t>
                      </a:r>
                      <a:endParaRPr lang="en-US" sz="105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800" kern="1200" noProof="0" dirty="0"/>
                        <a:t>PLEASE SPECIFY ALL DOUGLAS COUNTRIES YOU ARE INTERESTED IN LAUNCHING</a:t>
                      </a:r>
                      <a:endParaRPr lang="en-US" sz="8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345578"/>
                  </a:ext>
                </a:extLst>
              </a:tr>
              <a:tr h="2804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noProof="0" dirty="0"/>
                        <a:t>Potential</a:t>
                      </a:r>
                      <a:endParaRPr lang="en-US" sz="105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noProof="0" dirty="0"/>
                        <a:t>PLEASE SPECIFY YOUR ESTIMATED SALES VOLUME FOR 12MONTHS</a:t>
                      </a:r>
                      <a:endParaRPr lang="en-US" sz="800" noProof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4389573"/>
                  </a:ext>
                </a:extLst>
              </a:tr>
              <a:tr h="388323">
                <a:tc>
                  <a:txBody>
                    <a:bodyPr/>
                    <a:lstStyle/>
                    <a:p>
                      <a:r>
                        <a:rPr lang="en-US" sz="1050" noProof="0" dirty="0"/>
                        <a:t>Assortment</a:t>
                      </a:r>
                      <a:endParaRPr lang="en-US" sz="105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noProof="0" dirty="0"/>
                        <a:t>PLEASE SPECIFY # of SKUs IN YOUR ASSORTMENT AND THEIR</a:t>
                      </a:r>
                    </a:p>
                    <a:p>
                      <a:r>
                        <a:rPr lang="en-US" sz="800" kern="1200" noProof="0" dirty="0"/>
                        <a:t>AVERAGE RRP IN X€</a:t>
                      </a:r>
                      <a:endParaRPr lang="en-US" sz="8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1640933"/>
                  </a:ext>
                </a:extLst>
              </a:tr>
              <a:tr h="4727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Contains the item CBD?</a:t>
                      </a:r>
                      <a:endParaRPr lang="en-US" sz="1050" b="1" noProof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noProof="0" dirty="0"/>
                        <a:t>Is THC contained </a:t>
                      </a:r>
                      <a:br>
                        <a:rPr lang="en-US" sz="1050" noProof="0" dirty="0"/>
                      </a:br>
                      <a:r>
                        <a:rPr lang="en-US" sz="1050" noProof="0" dirty="0"/>
                        <a:t>and in which amount?</a:t>
                      </a:r>
                      <a:endParaRPr lang="en-US" sz="105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noProof="0" dirty="0"/>
                        <a:t>PLEASE SPECIFY IF YOUR PRODUCTS CONTAIN CBD INGREDIENTS. IF YES, IS  THC CONTAINED AND IN WHICH AMOUNT</a:t>
                      </a:r>
                      <a:endParaRPr lang="en-US" sz="8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8121736"/>
                  </a:ext>
                </a:extLst>
              </a:tr>
              <a:tr h="510540">
                <a:tc>
                  <a:txBody>
                    <a:bodyPr/>
                    <a:lstStyle/>
                    <a:p>
                      <a:r>
                        <a:rPr lang="en-US" sz="1050" noProof="0" dirty="0"/>
                        <a:t>Bestseller/ Focus Products</a:t>
                      </a:r>
                      <a:endParaRPr lang="en-US" sz="105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800" noProof="0" dirty="0"/>
                        <a:t>Bestseller 1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800" noProof="0" dirty="0"/>
                        <a:t>Bestseller 2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800" noProof="0" dirty="0"/>
                        <a:t>Bestseller 3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800" noProof="0" dirty="0"/>
                        <a:t>Bestseller 4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800" noProof="0" dirty="0"/>
                        <a:t>Bestseller 5</a:t>
                      </a:r>
                      <a:endParaRPr lang="en-US" sz="800" noProof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5174911"/>
                  </a:ext>
                </a:extLst>
              </a:tr>
              <a:tr h="183129">
                <a:tc>
                  <a:txBody>
                    <a:bodyPr/>
                    <a:lstStyle/>
                    <a:p>
                      <a:r>
                        <a:rPr lang="en-US" sz="1050" noProof="0" dirty="0"/>
                        <a:t>Exclusivity possible </a:t>
                      </a:r>
                      <a:endParaRPr lang="en-US" sz="105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800" noProof="0" dirty="0"/>
                        <a:t>Yes/No – MORE INFO DISCUSSED IN INTERVIEW</a:t>
                      </a:r>
                      <a:endParaRPr lang="en-US" sz="800" noProof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0100959"/>
                  </a:ext>
                </a:extLst>
              </a:tr>
              <a:tr h="280456">
                <a:tc>
                  <a:txBody>
                    <a:bodyPr/>
                    <a:lstStyle/>
                    <a:p>
                      <a:r>
                        <a:rPr lang="en-US" sz="1050" noProof="0" dirty="0"/>
                        <a:t>COOP Budget</a:t>
                      </a:r>
                      <a:endParaRPr lang="en-US" sz="1050" b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800" noProof="0" dirty="0"/>
                        <a:t>% or EUR – if desired – MORE INFO DISCUSSED IN INTERVIEW</a:t>
                      </a:r>
                      <a:endParaRPr lang="en-US" sz="800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5808284"/>
                  </a:ext>
                </a:extLst>
              </a:tr>
              <a:tr h="183129">
                <a:tc>
                  <a:txBody>
                    <a:bodyPr/>
                    <a:lstStyle/>
                    <a:p>
                      <a:r>
                        <a:rPr lang="en-US" sz="1050" noProof="0"/>
                        <a:t>Comments</a:t>
                      </a:r>
                      <a:endParaRPr lang="en-US" sz="1050" b="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800" noProof="0" dirty="0"/>
                        <a:t>Anything you would like us to know additionally.</a:t>
                      </a:r>
                      <a:endParaRPr lang="en-US" sz="800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9516685"/>
                  </a:ext>
                </a:extLst>
              </a:tr>
              <a:tr h="1831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noProof="0"/>
                        <a:t>Brand Contact</a:t>
                      </a:r>
                      <a:endParaRPr lang="en-US" sz="1050" b="1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800" noProof="0" dirty="0"/>
                        <a:t>Your Contact name + e-mail</a:t>
                      </a:r>
                      <a:endParaRPr lang="en-US" sz="800" noProof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4554475"/>
                  </a:ext>
                </a:extLst>
              </a:tr>
            </a:tbl>
          </a:graphicData>
        </a:graphic>
      </p:graphicFrame>
      <p:sp>
        <p:nvSpPr>
          <p:cNvPr id="10" name="Rechteck 9">
            <a:extLst>
              <a:ext uri="{FF2B5EF4-FFF2-40B4-BE49-F238E27FC236}">
                <a16:creationId xmlns:a16="http://schemas.microsoft.com/office/drawing/2014/main" id="{5E8698FA-1810-4418-B6BE-A668452544C6}"/>
              </a:ext>
            </a:extLst>
          </p:cNvPr>
          <p:cNvSpPr/>
          <p:nvPr userDrawn="1"/>
        </p:nvSpPr>
        <p:spPr>
          <a:xfrm>
            <a:off x="6670676" y="631328"/>
            <a:ext cx="3535363" cy="97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l"/>
            <a:endParaRPr lang="de-DE" dirty="0" err="1">
              <a:solidFill>
                <a:schemeClr val="tx1"/>
              </a:solidFill>
            </a:endParaRPr>
          </a:p>
        </p:txBody>
      </p:sp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E502F517-9686-4277-94D0-5252EB65700F}"/>
              </a:ext>
            </a:extLst>
          </p:cNvPr>
          <p:cNvGrpSpPr/>
          <p:nvPr userDrawn="1"/>
        </p:nvGrpSpPr>
        <p:grpSpPr>
          <a:xfrm>
            <a:off x="6670676" y="1731339"/>
            <a:ext cx="5133975" cy="4758239"/>
            <a:chOff x="6724649" y="1639060"/>
            <a:chExt cx="1733551" cy="1618490"/>
          </a:xfrm>
        </p:grpSpPr>
        <p:sp>
          <p:nvSpPr>
            <p:cNvPr id="12" name="Rechteck 11">
              <a:extLst>
                <a:ext uri="{FF2B5EF4-FFF2-40B4-BE49-F238E27FC236}">
                  <a16:creationId xmlns:a16="http://schemas.microsoft.com/office/drawing/2014/main" id="{CC4B35DB-DB46-4EDC-8856-558A7B216C47}"/>
                </a:ext>
              </a:extLst>
            </p:cNvPr>
            <p:cNvSpPr/>
            <p:nvPr/>
          </p:nvSpPr>
          <p:spPr>
            <a:xfrm>
              <a:off x="6724649" y="1639060"/>
              <a:ext cx="1733551" cy="161849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72000" rtlCol="0" anchor="ctr"/>
            <a:lstStyle/>
            <a:p>
              <a:pPr algn="l"/>
              <a:endParaRPr lang="de-DE" dirty="0" err="1">
                <a:solidFill>
                  <a:schemeClr val="tx1"/>
                </a:solidFill>
              </a:endParaRPr>
            </a:p>
          </p:txBody>
        </p:sp>
        <p:sp>
          <p:nvSpPr>
            <p:cNvPr id="13" name="Textfeld 12">
              <a:extLst>
                <a:ext uri="{FF2B5EF4-FFF2-40B4-BE49-F238E27FC236}">
                  <a16:creationId xmlns:a16="http://schemas.microsoft.com/office/drawing/2014/main" id="{1F02EB5A-52E2-4D1D-B14F-F28EC479632F}"/>
                </a:ext>
              </a:extLst>
            </p:cNvPr>
            <p:cNvSpPr txBox="1"/>
            <p:nvPr/>
          </p:nvSpPr>
          <p:spPr>
            <a:xfrm>
              <a:off x="7177356" y="2293840"/>
              <a:ext cx="948500" cy="18349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de-DE" b="1" i="1" dirty="0">
                  <a:latin typeface="Zahrah for Douglas" panose="0206050305050A020204" pitchFamily="18" charset="0"/>
                </a:rPr>
                <a:t>BRAND KEY VISUAL</a:t>
              </a:r>
            </a:p>
            <a:p>
              <a:pPr algn="ctr"/>
              <a:r>
                <a:rPr lang="de-DE" b="1" i="1" dirty="0">
                  <a:latin typeface="Zahrah for Douglas" panose="0206050305050A020204" pitchFamily="18" charset="0"/>
                </a:rPr>
                <a:t>PRODUCT IMAGES</a:t>
              </a:r>
            </a:p>
          </p:txBody>
        </p:sp>
      </p:grpSp>
      <p:sp>
        <p:nvSpPr>
          <p:cNvPr id="14" name="Sprechblase: rechteckig 13">
            <a:extLst>
              <a:ext uri="{FF2B5EF4-FFF2-40B4-BE49-F238E27FC236}">
                <a16:creationId xmlns:a16="http://schemas.microsoft.com/office/drawing/2014/main" id="{1524CA27-7869-49FA-8177-36486456C6DB}"/>
              </a:ext>
            </a:extLst>
          </p:cNvPr>
          <p:cNvSpPr/>
          <p:nvPr userDrawn="1"/>
        </p:nvSpPr>
        <p:spPr>
          <a:xfrm>
            <a:off x="9150532" y="455206"/>
            <a:ext cx="1533757" cy="352061"/>
          </a:xfrm>
          <a:prstGeom prst="wedgeRectCallout">
            <a:avLst>
              <a:gd name="adj1" fmla="val -21380"/>
              <a:gd name="adj2" fmla="val 93477"/>
            </a:avLst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l"/>
            <a:r>
              <a:rPr lang="en-US" sz="1100" dirty="0">
                <a:solidFill>
                  <a:schemeClr val="tx1"/>
                </a:solidFill>
              </a:rPr>
              <a:t>Please fill in your brand logo</a:t>
            </a: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889C306D-C92D-4101-A429-A53D1E491D64}"/>
              </a:ext>
            </a:extLst>
          </p:cNvPr>
          <p:cNvSpPr/>
          <p:nvPr userDrawn="1"/>
        </p:nvSpPr>
        <p:spPr>
          <a:xfrm>
            <a:off x="318782" y="0"/>
            <a:ext cx="85876" cy="10905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l"/>
            <a:endParaRPr lang="de-DE" dirty="0" err="1">
              <a:solidFill>
                <a:schemeClr val="tx1"/>
              </a:solidFill>
            </a:endParaRPr>
          </a:p>
        </p:txBody>
      </p:sp>
      <p:sp>
        <p:nvSpPr>
          <p:cNvPr id="17" name="Titel 1">
            <a:extLst>
              <a:ext uri="{FF2B5EF4-FFF2-40B4-BE49-F238E27FC236}">
                <a16:creationId xmlns:a16="http://schemas.microsoft.com/office/drawing/2014/main" id="{03AD35FA-7BBA-4F65-BD63-27978E38C248}"/>
              </a:ext>
            </a:extLst>
          </p:cNvPr>
          <p:cNvSpPr txBox="1">
            <a:spLocks/>
          </p:cNvSpPr>
          <p:nvPr userDrawn="1"/>
        </p:nvSpPr>
        <p:spPr>
          <a:xfrm>
            <a:off x="550864" y="60350"/>
            <a:ext cx="11090274" cy="76534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000" b="0" kern="1200" cap="all" spc="1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>
                <a:solidFill>
                  <a:srgbClr val="FF0000"/>
                </a:solidFill>
                <a:latin typeface="Avenir Next LT Pro Light" panose="020B0304020202020204" pitchFamily="34" charset="0"/>
                <a:ea typeface="Ebrima" panose="02000000000000000000" pitchFamily="2" charset="0"/>
                <a:cs typeface="Ebrima" panose="02000000000000000000" pitchFamily="2" charset="0"/>
              </a:rPr>
              <a:t>EXPLANATION SLIDE; Please fill in slide 1</a:t>
            </a:r>
            <a:endParaRPr lang="de-DE" dirty="0">
              <a:latin typeface="Avenir Next LT Pro Light" panose="020B0304020202020204" pitchFamily="34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9A086092-7325-4F26-ADD7-39745815FC94}"/>
              </a:ext>
            </a:extLst>
          </p:cNvPr>
          <p:cNvSpPr txBox="1"/>
          <p:nvPr userDrawn="1"/>
        </p:nvSpPr>
        <p:spPr>
          <a:xfrm>
            <a:off x="7731923" y="970439"/>
            <a:ext cx="1819275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de-DE" b="1" i="1" dirty="0">
                <a:latin typeface="Zahrah for Douglas" panose="0206050305050A020204" pitchFamily="18" charset="0"/>
              </a:rPr>
              <a:t>BRAND LOGO</a:t>
            </a:r>
          </a:p>
        </p:txBody>
      </p:sp>
    </p:spTree>
    <p:extLst>
      <p:ext uri="{BB962C8B-B14F-4D97-AF65-F5344CB8AC3E}">
        <p14:creationId xmlns:p14="http://schemas.microsoft.com/office/powerpoint/2010/main" val="3195295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265BCF6-7CF5-4BC6-965D-9E7817F04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4" y="267972"/>
            <a:ext cx="11090274" cy="97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/>
              <a:t>Headline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3FA54D9-2408-4084-8359-3731DA461D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63638" y="1799922"/>
            <a:ext cx="9864725" cy="432941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C1EE48B-2457-4B68-A734-DAE6297454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770620" y="6399216"/>
            <a:ext cx="1440000" cy="144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02F31758-8C06-40B6-8D45-C906E5E6EE60}" type="datetime1">
              <a:rPr lang="de-DE" smtClean="0"/>
              <a:t>16.11.2021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9714A49-2D68-4FBE-9038-7EDD6D1909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99216"/>
            <a:ext cx="7810500" cy="144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F77AEE2-A745-4BE0-91E8-67AF64B8DA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50863" y="6399216"/>
            <a:ext cx="287337" cy="144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09519B3A-5B3C-497A-B5C1-D6398BC71DB0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569A654D-FA51-4FFA-98D3-DE0740CE8C6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5100" y="6400960"/>
            <a:ext cx="788574" cy="143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87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000" b="0" kern="1200" cap="all" spc="1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4000"/>
        </a:lnSpc>
        <a:spcBef>
          <a:spcPts val="0"/>
        </a:spcBef>
        <a:buFont typeface="Avenir Next" panose="020B0503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177800" indent="-174625" algn="l" defTabSz="914400" rtl="0" eaLnBrk="1" latinLnBrk="0" hangingPunct="1">
        <a:lnSpc>
          <a:spcPct val="114000"/>
        </a:lnSpc>
        <a:spcBef>
          <a:spcPts val="0"/>
        </a:spcBef>
        <a:buFont typeface="Avenir Next" panose="020B0503020202020204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361950" indent="-182563" algn="l" defTabSz="914400" rtl="0" eaLnBrk="1" latinLnBrk="0" hangingPunct="1">
        <a:lnSpc>
          <a:spcPct val="114000"/>
        </a:lnSpc>
        <a:spcBef>
          <a:spcPts val="0"/>
        </a:spcBef>
        <a:buFont typeface="Avenir Next" panose="020B0503020202020204" pitchFamily="34" charset="0"/>
        <a:buChar char="›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539750" indent="-180975" algn="l" defTabSz="914400" rtl="0" eaLnBrk="1" latinLnBrk="0" hangingPunct="1">
        <a:lnSpc>
          <a:spcPct val="114000"/>
        </a:lnSpc>
        <a:spcBef>
          <a:spcPts val="0"/>
        </a:spcBef>
        <a:buFont typeface="Avenir Next" panose="020B0503020202020204" pitchFamily="34" charset="0"/>
        <a:buChar char="›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7550" indent="-174625" algn="l" defTabSz="914400" rtl="0" eaLnBrk="1" latinLnBrk="0" hangingPunct="1">
        <a:lnSpc>
          <a:spcPct val="114000"/>
        </a:lnSpc>
        <a:spcBef>
          <a:spcPts val="0"/>
        </a:spcBef>
        <a:buFont typeface="Avenir Next" panose="020B0503020202020204" pitchFamily="34" charset="0"/>
        <a:buChar char="›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0" userDrawn="1">
          <p15:clr>
            <a:srgbClr val="F26B43"/>
          </p15:clr>
        </p15:guide>
        <p15:guide id="2" pos="3931" userDrawn="1">
          <p15:clr>
            <a:srgbClr val="F26B43"/>
          </p15:clr>
        </p15:guide>
        <p15:guide id="3" pos="3749" userDrawn="1">
          <p15:clr>
            <a:srgbClr val="F26B43"/>
          </p15:clr>
        </p15:guide>
        <p15:guide id="4" pos="7333" userDrawn="1">
          <p15:clr>
            <a:srgbClr val="F26B43"/>
          </p15:clr>
        </p15:guide>
        <p15:guide id="5" pos="347" userDrawn="1">
          <p15:clr>
            <a:srgbClr val="F26B43"/>
          </p15:clr>
        </p15:guide>
        <p15:guide id="6" orient="horz" pos="3861" userDrawn="1">
          <p15:clr>
            <a:srgbClr val="F26B43"/>
          </p15:clr>
        </p15:guide>
        <p15:guide id="7" pos="733" userDrawn="1">
          <p15:clr>
            <a:srgbClr val="F26B43"/>
          </p15:clr>
        </p15:guide>
        <p15:guide id="8" pos="694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858701-9F9E-492B-BB60-C6430C8CC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4" y="60350"/>
            <a:ext cx="11090274" cy="765348"/>
          </a:xfrm>
        </p:spPr>
        <p:txBody>
          <a:bodyPr/>
          <a:lstStyle/>
          <a:p>
            <a:r>
              <a:rPr lang="de-DE" dirty="0">
                <a:solidFill>
                  <a:srgbClr val="FF0000"/>
                </a:solidFill>
                <a:latin typeface="Avenir Next LT Pro Light" panose="020B0304020202020204" pitchFamily="34" charset="0"/>
                <a:ea typeface="Ebrima" panose="02000000000000000000" pitchFamily="2" charset="0"/>
                <a:cs typeface="Ebrima" panose="02000000000000000000" pitchFamily="2" charset="0"/>
              </a:rPr>
              <a:t>Brand</a:t>
            </a:r>
            <a:r>
              <a:rPr lang="de-DE" dirty="0">
                <a:latin typeface="Avenir Next LT Pro Light" panose="020B0304020202020204" pitchFamily="34" charset="0"/>
                <a:ea typeface="Ebrima" panose="02000000000000000000" pitchFamily="2" charset="0"/>
                <a:cs typeface="Ebrima" panose="02000000000000000000" pitchFamily="2" charset="0"/>
              </a:rPr>
              <a:t> – LAUNCH FACTS</a:t>
            </a:r>
          </a:p>
        </p:txBody>
      </p:sp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85288B8E-38A2-4605-B668-ADA15C9AE0AA}"/>
              </a:ext>
            </a:extLst>
          </p:cNvPr>
          <p:cNvGrpSpPr/>
          <p:nvPr/>
        </p:nvGrpSpPr>
        <p:grpSpPr>
          <a:xfrm>
            <a:off x="10525986" y="428448"/>
            <a:ext cx="1114425" cy="1122678"/>
            <a:chOff x="10526711" y="173583"/>
            <a:chExt cx="1114425" cy="1122678"/>
          </a:xfrm>
        </p:grpSpPr>
        <p:sp>
          <p:nvSpPr>
            <p:cNvPr id="12" name="Ellipse 11">
              <a:extLst>
                <a:ext uri="{FF2B5EF4-FFF2-40B4-BE49-F238E27FC236}">
                  <a16:creationId xmlns:a16="http://schemas.microsoft.com/office/drawing/2014/main" id="{EDE44A04-1F81-4370-8CD9-A639EBE6FBC6}"/>
                </a:ext>
              </a:extLst>
            </p:cNvPr>
            <p:cNvSpPr/>
            <p:nvPr/>
          </p:nvSpPr>
          <p:spPr>
            <a:xfrm>
              <a:off x="10526711" y="173583"/>
              <a:ext cx="1114425" cy="112267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72000" rtlCol="0" anchor="ctr"/>
            <a:lstStyle/>
            <a:p>
              <a:pPr algn="l"/>
              <a:endParaRPr lang="de-DE" dirty="0" err="1">
                <a:solidFill>
                  <a:schemeClr val="tx1"/>
                </a:solidFill>
              </a:endParaRPr>
            </a:p>
          </p:txBody>
        </p:sp>
        <p:sp>
          <p:nvSpPr>
            <p:cNvPr id="13" name="Textfeld 12">
              <a:extLst>
                <a:ext uri="{FF2B5EF4-FFF2-40B4-BE49-F238E27FC236}">
                  <a16:creationId xmlns:a16="http://schemas.microsoft.com/office/drawing/2014/main" id="{A79EDD85-BA5D-4336-9C91-572CE248B59D}"/>
                </a:ext>
              </a:extLst>
            </p:cNvPr>
            <p:cNvSpPr txBox="1"/>
            <p:nvPr/>
          </p:nvSpPr>
          <p:spPr>
            <a:xfrm>
              <a:off x="10688635" y="457923"/>
              <a:ext cx="790575" cy="5539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de-DE" dirty="0">
                  <a:solidFill>
                    <a:schemeClr val="bg1"/>
                  </a:solidFill>
                </a:rPr>
                <a:t>NEW</a:t>
              </a:r>
            </a:p>
            <a:p>
              <a:pPr algn="ctr"/>
              <a:r>
                <a:rPr lang="de-DE" dirty="0">
                  <a:solidFill>
                    <a:schemeClr val="bg1"/>
                  </a:solidFill>
                </a:rPr>
                <a:t>BRAND</a:t>
              </a:r>
            </a:p>
          </p:txBody>
        </p:sp>
      </p:grpSp>
      <p:graphicFrame>
        <p:nvGraphicFramePr>
          <p:cNvPr id="16" name="Tabelle 16">
            <a:extLst>
              <a:ext uri="{FF2B5EF4-FFF2-40B4-BE49-F238E27FC236}">
                <a16:creationId xmlns:a16="http://schemas.microsoft.com/office/drawing/2014/main" id="{93D37730-D020-4A10-89FF-4F4123588E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9473098"/>
              </p:ext>
            </p:extLst>
          </p:nvPr>
        </p:nvGraphicFramePr>
        <p:xfrm>
          <a:off x="226649" y="492458"/>
          <a:ext cx="6284053" cy="62212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1660">
                  <a:extLst>
                    <a:ext uri="{9D8B030D-6E8A-4147-A177-3AD203B41FA5}">
                      <a16:colId xmlns:a16="http://schemas.microsoft.com/office/drawing/2014/main" val="1035402090"/>
                    </a:ext>
                  </a:extLst>
                </a:gridCol>
                <a:gridCol w="4442393">
                  <a:extLst>
                    <a:ext uri="{9D8B030D-6E8A-4147-A177-3AD203B41FA5}">
                      <a16:colId xmlns:a16="http://schemas.microsoft.com/office/drawing/2014/main" val="2674473119"/>
                    </a:ext>
                  </a:extLst>
                </a:gridCol>
              </a:tblGrid>
              <a:tr h="251365">
                <a:tc gridSpan="2">
                  <a:txBody>
                    <a:bodyPr/>
                    <a:lstStyle/>
                    <a:p>
                      <a:pPr algn="ctr"/>
                      <a:r>
                        <a:rPr lang="de-DE" sz="900" dirty="0"/>
                        <a:t>BRAND</a:t>
                      </a:r>
                      <a:endParaRPr lang="de-DE" sz="900" i="1" dirty="0">
                        <a:solidFill>
                          <a:srgbClr val="FF0000"/>
                        </a:solidFill>
                        <a:latin typeface="Zahrah for Douglas" panose="0206050305050A0202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4434372"/>
                  </a:ext>
                </a:extLst>
              </a:tr>
              <a:tr h="221325">
                <a:tc>
                  <a:txBody>
                    <a:bodyPr/>
                    <a:lstStyle/>
                    <a:p>
                      <a:r>
                        <a:rPr lang="en-US" sz="900" noProof="0" dirty="0"/>
                        <a:t>Category </a:t>
                      </a:r>
                      <a:endParaRPr lang="en-US" sz="9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900" noProof="0" dirty="0"/>
                        <a:t>Skincare/Make-up/Fragrance/Hair etc.</a:t>
                      </a:r>
                      <a:endParaRPr lang="en-US" sz="900" noProof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9291013"/>
                  </a:ext>
                </a:extLst>
              </a:tr>
              <a:tr h="221325">
                <a:tc>
                  <a:txBody>
                    <a:bodyPr/>
                    <a:lstStyle/>
                    <a:p>
                      <a:r>
                        <a:rPr lang="en-US" sz="900" noProof="0" dirty="0"/>
                        <a:t>Category Manager</a:t>
                      </a:r>
                      <a:endParaRPr lang="en-US" sz="9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900" noProof="0" dirty="0"/>
                        <a:t>Purchasing contact (filled in by Douglas)</a:t>
                      </a:r>
                      <a:endParaRPr lang="en-US" sz="900" noProof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6857535"/>
                  </a:ext>
                </a:extLst>
              </a:tr>
              <a:tr h="33934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900" kern="1200" noProof="0" dirty="0"/>
                        <a:t>Contract negotiated for</a:t>
                      </a:r>
                      <a:endParaRPr lang="en-US" sz="9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900" noProof="0" dirty="0"/>
                        <a:t>Douglas countries + Douglas Group (filled in by Douglas)</a:t>
                      </a:r>
                      <a:endParaRPr lang="en-US" sz="900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6468538"/>
                  </a:ext>
                </a:extLst>
              </a:tr>
              <a:tr h="22132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900" kern="1200" noProof="0" dirty="0"/>
                        <a:t>Terms</a:t>
                      </a:r>
                      <a:endParaRPr lang="en-US" sz="9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900" kern="1200" noProof="0" dirty="0"/>
                        <a:t>(filled in by Douglas)</a:t>
                      </a:r>
                      <a:endParaRPr lang="en-US" sz="9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9007516"/>
                  </a:ext>
                </a:extLst>
              </a:tr>
              <a:tr h="471308">
                <a:tc>
                  <a:txBody>
                    <a:bodyPr/>
                    <a:lstStyle/>
                    <a:p>
                      <a:r>
                        <a:rPr lang="en-US" sz="900" noProof="0" dirty="0"/>
                        <a:t>USP</a:t>
                      </a:r>
                      <a:endParaRPr lang="en-US" sz="900" b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900" kern="1200" noProof="0" dirty="0"/>
                        <a:t>Summarize your USP in one sentence or less (e.g., Clean beauty/ Sustainable Packaging / Co-Creation, etc.)</a:t>
                      </a:r>
                      <a:endParaRPr lang="en-US" sz="9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4525243"/>
                  </a:ext>
                </a:extLst>
              </a:tr>
              <a:tr h="339342">
                <a:tc>
                  <a:txBody>
                    <a:bodyPr/>
                    <a:lstStyle/>
                    <a:p>
                      <a:r>
                        <a:rPr lang="en-US" sz="900" noProof="0" dirty="0"/>
                        <a:t>Current Distribution: </a:t>
                      </a:r>
                      <a:endParaRPr lang="en-US" sz="900" b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900" noProof="0" dirty="0"/>
                        <a:t>Please fill in</a:t>
                      </a:r>
                      <a:endParaRPr lang="en-US" sz="9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3839539"/>
                  </a:ext>
                </a:extLst>
              </a:tr>
              <a:tr h="221325">
                <a:tc>
                  <a:txBody>
                    <a:bodyPr/>
                    <a:lstStyle/>
                    <a:p>
                      <a:r>
                        <a:rPr lang="en-US" sz="900" noProof="0" dirty="0"/>
                        <a:t>Target Group:</a:t>
                      </a:r>
                      <a:endParaRPr lang="en-US" sz="900" b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900" kern="1200" noProof="0" dirty="0"/>
                        <a:t>Please fill in e.g., Gen Z / </a:t>
                      </a:r>
                      <a:r>
                        <a:rPr lang="en-US" sz="900" kern="1200" noProof="0" dirty="0" err="1"/>
                        <a:t>Milennials</a:t>
                      </a:r>
                      <a:r>
                        <a:rPr lang="en-US" sz="900" kern="1200" noProof="0" dirty="0"/>
                        <a:t> etc.</a:t>
                      </a:r>
                      <a:endParaRPr lang="en-US" sz="9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9083158"/>
                  </a:ext>
                </a:extLst>
              </a:tr>
              <a:tr h="339342">
                <a:tc>
                  <a:txBody>
                    <a:bodyPr/>
                    <a:lstStyle/>
                    <a:p>
                      <a:r>
                        <a:rPr lang="en-US" sz="900" noProof="0" dirty="0"/>
                        <a:t>Benchmark Brands:</a:t>
                      </a:r>
                      <a:endParaRPr lang="en-US" sz="900" b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9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Please fill 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9795443"/>
                  </a:ext>
                </a:extLst>
              </a:tr>
              <a:tr h="486915">
                <a:tc>
                  <a:txBody>
                    <a:bodyPr/>
                    <a:lstStyle/>
                    <a:p>
                      <a:r>
                        <a:rPr lang="en-US" sz="900" noProof="0" dirty="0"/>
                        <a:t>Desired Launch Target</a:t>
                      </a:r>
                      <a:endParaRPr lang="en-US" sz="9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noProof="0" dirty="0"/>
                        <a:t>DATE/MONTH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noProof="0" dirty="0"/>
                        <a:t>Online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noProof="0" dirty="0"/>
                        <a:t>Offline (# of stores if relevant)</a:t>
                      </a:r>
                      <a:endParaRPr lang="en-US" sz="900" noProof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7337026"/>
                  </a:ext>
                </a:extLst>
              </a:tr>
              <a:tr h="2213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noProof="0" dirty="0"/>
                        <a:t>Country Scope</a:t>
                      </a:r>
                      <a:endParaRPr lang="en-US" sz="9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noProof="0" dirty="0"/>
                        <a:t>List all countries you are interested in launching</a:t>
                      </a:r>
                      <a:endParaRPr lang="en-US" sz="900" noProof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345578"/>
                  </a:ext>
                </a:extLst>
              </a:tr>
              <a:tr h="2213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noProof="0" dirty="0"/>
                        <a:t>Potential</a:t>
                      </a:r>
                      <a:endParaRPr lang="en-US" sz="9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noProof="0" dirty="0"/>
                        <a:t>Your estimated sales volume for 12 months</a:t>
                      </a:r>
                      <a:endParaRPr lang="en-US" sz="900" noProof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4389573"/>
                  </a:ext>
                </a:extLst>
              </a:tr>
              <a:tr h="354120">
                <a:tc>
                  <a:txBody>
                    <a:bodyPr/>
                    <a:lstStyle/>
                    <a:p>
                      <a:r>
                        <a:rPr lang="en-US" sz="900" noProof="0" dirty="0"/>
                        <a:t>Assortment</a:t>
                      </a:r>
                      <a:endParaRPr lang="en-US" sz="9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noProof="0" dirty="0"/>
                        <a:t># of SKUs</a:t>
                      </a:r>
                    </a:p>
                    <a:p>
                      <a:r>
                        <a:rPr lang="en-US" sz="900" kern="1200" noProof="0" dirty="0"/>
                        <a:t>Avg. RRP: X€</a:t>
                      </a:r>
                      <a:endParaRPr lang="en-US" sz="9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1640933"/>
                  </a:ext>
                </a:extLst>
              </a:tr>
              <a:tr h="61971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Contains the item CBD?</a:t>
                      </a:r>
                      <a:endParaRPr lang="en-US" sz="900" b="1" noProof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noProof="0" dirty="0"/>
                        <a:t>If yes, is THC contained </a:t>
                      </a:r>
                      <a:br>
                        <a:rPr lang="en-US" sz="900" noProof="0" dirty="0"/>
                      </a:br>
                      <a:r>
                        <a:rPr lang="en-US" sz="900" noProof="0" dirty="0"/>
                        <a:t>and in which amount?</a:t>
                      </a:r>
                      <a:endParaRPr lang="en-US" sz="900" b="1" noProof="0" dirty="0"/>
                    </a:p>
                    <a:p>
                      <a:endParaRPr lang="en-US" sz="9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3800041"/>
                  </a:ext>
                </a:extLst>
              </a:tr>
              <a:tr h="752505">
                <a:tc>
                  <a:txBody>
                    <a:bodyPr/>
                    <a:lstStyle/>
                    <a:p>
                      <a:r>
                        <a:rPr lang="en-US" sz="900" noProof="0" dirty="0"/>
                        <a:t>Bestseller/ Focus Products</a:t>
                      </a:r>
                      <a:endParaRPr lang="en-US" sz="9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900" noProof="0" dirty="0"/>
                        <a:t>Bestseller 1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900" noProof="0" dirty="0"/>
                        <a:t>Bestseller 2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900" noProof="0" dirty="0"/>
                        <a:t>Bestseller 3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900" noProof="0" dirty="0"/>
                        <a:t>Bestseller 4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900" noProof="0" dirty="0"/>
                        <a:t>Bestseller 5</a:t>
                      </a:r>
                      <a:endParaRPr lang="en-US" sz="900" noProof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5174911"/>
                  </a:ext>
                </a:extLst>
              </a:tr>
              <a:tr h="354120">
                <a:tc>
                  <a:txBody>
                    <a:bodyPr/>
                    <a:lstStyle/>
                    <a:p>
                      <a:r>
                        <a:rPr lang="en-US" sz="900" noProof="0" dirty="0"/>
                        <a:t>Assortment</a:t>
                      </a:r>
                      <a:endParaRPr lang="en-US" sz="9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noProof="0" dirty="0"/>
                        <a:t># of SKUs</a:t>
                      </a:r>
                    </a:p>
                    <a:p>
                      <a:r>
                        <a:rPr lang="en-US" sz="900" kern="1200" noProof="0" dirty="0"/>
                        <a:t>Avg. RRP: X€</a:t>
                      </a:r>
                      <a:endParaRPr lang="en-US" sz="9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0100959"/>
                  </a:ext>
                </a:extLst>
              </a:tr>
              <a:tr h="221325">
                <a:tc>
                  <a:txBody>
                    <a:bodyPr/>
                    <a:lstStyle/>
                    <a:p>
                      <a:r>
                        <a:rPr lang="en-US" sz="900" noProof="0" dirty="0"/>
                        <a:t>Exclusivity possible </a:t>
                      </a:r>
                      <a:endParaRPr lang="en-US" sz="9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900" noProof="0" dirty="0"/>
                        <a:t>Yes/No</a:t>
                      </a:r>
                      <a:endParaRPr lang="en-US" sz="900" noProof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9516685"/>
                  </a:ext>
                </a:extLst>
              </a:tr>
              <a:tr h="2213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noProof="0"/>
                        <a:t>Brand Contact</a:t>
                      </a:r>
                      <a:endParaRPr lang="en-US" sz="900" b="1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900" noProof="0" dirty="0"/>
                        <a:t>Contact name + e-mail</a:t>
                      </a:r>
                      <a:endParaRPr lang="en-US" sz="900" noProof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4554475"/>
                  </a:ext>
                </a:extLst>
              </a:tr>
            </a:tbl>
          </a:graphicData>
        </a:graphic>
      </p:graphicFrame>
      <p:sp>
        <p:nvSpPr>
          <p:cNvPr id="17" name="Rechteck 16">
            <a:extLst>
              <a:ext uri="{FF2B5EF4-FFF2-40B4-BE49-F238E27FC236}">
                <a16:creationId xmlns:a16="http://schemas.microsoft.com/office/drawing/2014/main" id="{1F3A4117-BC9F-4D46-A707-05E6636B6FD3}"/>
              </a:ext>
            </a:extLst>
          </p:cNvPr>
          <p:cNvSpPr/>
          <p:nvPr/>
        </p:nvSpPr>
        <p:spPr>
          <a:xfrm>
            <a:off x="6670676" y="631328"/>
            <a:ext cx="3535363" cy="97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l"/>
            <a:endParaRPr lang="de-DE" dirty="0" err="1">
              <a:solidFill>
                <a:schemeClr val="tx1"/>
              </a:solidFill>
            </a:endParaRP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A7E74D09-131D-4427-934F-5E76D67C206D}"/>
              </a:ext>
            </a:extLst>
          </p:cNvPr>
          <p:cNvSpPr txBox="1"/>
          <p:nvPr/>
        </p:nvSpPr>
        <p:spPr>
          <a:xfrm>
            <a:off x="7731923" y="970439"/>
            <a:ext cx="1819275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de-DE" b="1" i="1" dirty="0">
                <a:latin typeface="Zahrah for Douglas" panose="0206050305050A020204" pitchFamily="18" charset="0"/>
              </a:rPr>
              <a:t>BRAND LOGO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94F8F190-DA6A-4D69-92DA-FBE40E9A2CE6}"/>
              </a:ext>
            </a:extLst>
          </p:cNvPr>
          <p:cNvSpPr/>
          <p:nvPr/>
        </p:nvSpPr>
        <p:spPr>
          <a:xfrm>
            <a:off x="10687910" y="6266329"/>
            <a:ext cx="104689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l"/>
            <a:endParaRPr lang="en-US" dirty="0" err="1">
              <a:solidFill>
                <a:schemeClr val="tx1"/>
              </a:solidFill>
            </a:endParaRPr>
          </a:p>
        </p:txBody>
      </p:sp>
      <p:grpSp>
        <p:nvGrpSpPr>
          <p:cNvPr id="31" name="Gruppieren 30">
            <a:extLst>
              <a:ext uri="{FF2B5EF4-FFF2-40B4-BE49-F238E27FC236}">
                <a16:creationId xmlns:a16="http://schemas.microsoft.com/office/drawing/2014/main" id="{05E62A9D-896A-46FB-9D3B-2BA1EBCEA9F2}"/>
              </a:ext>
            </a:extLst>
          </p:cNvPr>
          <p:cNvGrpSpPr/>
          <p:nvPr/>
        </p:nvGrpSpPr>
        <p:grpSpPr>
          <a:xfrm>
            <a:off x="6670676" y="1731339"/>
            <a:ext cx="5133975" cy="4758239"/>
            <a:chOff x="6724649" y="1639060"/>
            <a:chExt cx="1733551" cy="1618490"/>
          </a:xfrm>
        </p:grpSpPr>
        <p:sp>
          <p:nvSpPr>
            <p:cNvPr id="32" name="Rechteck 31">
              <a:extLst>
                <a:ext uri="{FF2B5EF4-FFF2-40B4-BE49-F238E27FC236}">
                  <a16:creationId xmlns:a16="http://schemas.microsoft.com/office/drawing/2014/main" id="{4539117F-6A28-491E-B01C-82622F46372E}"/>
                </a:ext>
              </a:extLst>
            </p:cNvPr>
            <p:cNvSpPr/>
            <p:nvPr/>
          </p:nvSpPr>
          <p:spPr>
            <a:xfrm>
              <a:off x="6724649" y="1639060"/>
              <a:ext cx="1733551" cy="161849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72000" rtlCol="0" anchor="ctr"/>
            <a:lstStyle/>
            <a:p>
              <a:pPr algn="l"/>
              <a:endParaRPr lang="de-DE" dirty="0" err="1">
                <a:solidFill>
                  <a:schemeClr val="tx1"/>
                </a:solidFill>
              </a:endParaRPr>
            </a:p>
          </p:txBody>
        </p:sp>
        <p:sp>
          <p:nvSpPr>
            <p:cNvPr id="33" name="Textfeld 32">
              <a:extLst>
                <a:ext uri="{FF2B5EF4-FFF2-40B4-BE49-F238E27FC236}">
                  <a16:creationId xmlns:a16="http://schemas.microsoft.com/office/drawing/2014/main" id="{E6A354A8-9C4A-4488-8543-18966C734423}"/>
                </a:ext>
              </a:extLst>
            </p:cNvPr>
            <p:cNvSpPr txBox="1"/>
            <p:nvPr/>
          </p:nvSpPr>
          <p:spPr>
            <a:xfrm>
              <a:off x="7177356" y="2293840"/>
              <a:ext cx="948500" cy="18349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de-DE" b="1" i="1" dirty="0">
                  <a:latin typeface="Zahrah for Douglas" panose="0206050305050A020204" pitchFamily="18" charset="0"/>
                </a:rPr>
                <a:t>BRAND KEY VISUAL</a:t>
              </a:r>
            </a:p>
            <a:p>
              <a:pPr algn="ctr"/>
              <a:r>
                <a:rPr lang="de-DE" b="1" i="1" dirty="0">
                  <a:latin typeface="Zahrah for Douglas" panose="0206050305050A020204" pitchFamily="18" charset="0"/>
                </a:rPr>
                <a:t>PRODUCT IMAGES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20504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374FF00D-8ADD-42CD-AF76-D8E830CE9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9B3A-5B3C-497A-B5C1-D6398BC71DB0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8992963"/>
      </p:ext>
    </p:extLst>
  </p:cSld>
  <p:clrMapOvr>
    <a:masterClrMapping/>
  </p:clrMapOvr>
</p:sld>
</file>

<file path=ppt/theme/theme1.xml><?xml version="1.0" encoding="utf-8"?>
<a:theme xmlns:a="http://schemas.openxmlformats.org/drawingml/2006/main" name="Douglas">
  <a:themeElements>
    <a:clrScheme name="Benutzerdefiniert 163">
      <a:dk1>
        <a:sysClr val="windowText" lastClr="000000"/>
      </a:dk1>
      <a:lt1>
        <a:sysClr val="window" lastClr="FFFFFF"/>
      </a:lt1>
      <a:dk2>
        <a:srgbClr val="4D4D4D"/>
      </a:dk2>
      <a:lt2>
        <a:srgbClr val="B3B3B3"/>
      </a:lt2>
      <a:accent1>
        <a:srgbClr val="9BDCD2"/>
      </a:accent1>
      <a:accent2>
        <a:srgbClr val="C3EAE4"/>
      </a:accent2>
      <a:accent3>
        <a:srgbClr val="E6F6F4"/>
      </a:accent3>
      <a:accent4>
        <a:srgbClr val="F0C3DC"/>
      </a:accent4>
      <a:accent5>
        <a:srgbClr val="FFEBF0"/>
      </a:accent5>
      <a:accent6>
        <a:srgbClr val="808080"/>
      </a:accent6>
      <a:hlink>
        <a:srgbClr val="000000"/>
      </a:hlink>
      <a:folHlink>
        <a:srgbClr val="000000"/>
      </a:folHlink>
    </a:clrScheme>
    <a:fontScheme name="Benutzerdefiniert 38">
      <a:majorFont>
        <a:latin typeface="Avenir Next Demi Bold"/>
        <a:ea typeface=""/>
        <a:cs typeface=""/>
      </a:majorFont>
      <a:minorFont>
        <a:latin typeface="Avenir Next Reg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72000" tIns="72000" rIns="72000" bIns="72000" rtlCol="0" anchor="ctr"/>
      <a:lstStyle>
        <a:defPPr algn="l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0" tIns="0" rIns="0" bIns="0" rtlCol="0">
        <a:spAutoFit/>
      </a:bodyPr>
      <a:lstStyle>
        <a:defPPr algn="l"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äsentation5" id="{68FFD325-7267-4E44-9B00-909B6CC6756F}" vid="{4E06D08D-7800-4315-BE0A-C92D7D7EC3AC}"/>
    </a:ext>
  </a:extLst>
</a:theme>
</file>

<file path=ppt/theme/theme2.xml><?xml version="1.0" encoding="utf-8"?>
<a:theme xmlns:a="http://schemas.openxmlformats.org/drawingml/2006/main" name="Office">
  <a:themeElements>
    <a:clrScheme name="Benutzerdefiniert 163">
      <a:dk1>
        <a:sysClr val="windowText" lastClr="000000"/>
      </a:dk1>
      <a:lt1>
        <a:sysClr val="window" lastClr="FFFFFF"/>
      </a:lt1>
      <a:dk2>
        <a:srgbClr val="4D4D4D"/>
      </a:dk2>
      <a:lt2>
        <a:srgbClr val="B3B3B3"/>
      </a:lt2>
      <a:accent1>
        <a:srgbClr val="9BDCD2"/>
      </a:accent1>
      <a:accent2>
        <a:srgbClr val="C3EAE4"/>
      </a:accent2>
      <a:accent3>
        <a:srgbClr val="E6F6F4"/>
      </a:accent3>
      <a:accent4>
        <a:srgbClr val="F0C3DC"/>
      </a:accent4>
      <a:accent5>
        <a:srgbClr val="FFEBF0"/>
      </a:accent5>
      <a:accent6>
        <a:srgbClr val="808080"/>
      </a:accent6>
      <a:hlink>
        <a:srgbClr val="000000"/>
      </a:hlink>
      <a:folHlink>
        <a:srgbClr val="000000"/>
      </a:folHlink>
    </a:clrScheme>
    <a:fontScheme name="Benutzerdefiniert 86">
      <a:majorFont>
        <a:latin typeface="Avenir Next Demi Bold"/>
        <a:ea typeface=""/>
        <a:cs typeface=""/>
      </a:majorFont>
      <a:minorFont>
        <a:latin typeface="Avenir Nex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Benutzerdefiniert 163">
      <a:dk1>
        <a:sysClr val="windowText" lastClr="000000"/>
      </a:dk1>
      <a:lt1>
        <a:sysClr val="window" lastClr="FFFFFF"/>
      </a:lt1>
      <a:dk2>
        <a:srgbClr val="4D4D4D"/>
      </a:dk2>
      <a:lt2>
        <a:srgbClr val="B3B3B3"/>
      </a:lt2>
      <a:accent1>
        <a:srgbClr val="9BDCD2"/>
      </a:accent1>
      <a:accent2>
        <a:srgbClr val="C3EAE4"/>
      </a:accent2>
      <a:accent3>
        <a:srgbClr val="E6F6F4"/>
      </a:accent3>
      <a:accent4>
        <a:srgbClr val="F0C3DC"/>
      </a:accent4>
      <a:accent5>
        <a:srgbClr val="FFEBF0"/>
      </a:accent5>
      <a:accent6>
        <a:srgbClr val="808080"/>
      </a:accent6>
      <a:hlink>
        <a:srgbClr val="000000"/>
      </a:hlink>
      <a:folHlink>
        <a:srgbClr val="000000"/>
      </a:folHlink>
    </a:clrScheme>
    <a:fontScheme name="Benutzerdefiniert 86">
      <a:majorFont>
        <a:latin typeface="Avenir Next Demi Bold"/>
        <a:ea typeface=""/>
        <a:cs typeface=""/>
      </a:majorFont>
      <a:minorFont>
        <a:latin typeface="Avenir Nex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0386a0e-b875-455c-8de7-84ab5010745f">
      <Terms xmlns="http://schemas.microsoft.com/office/infopath/2007/PartnerControls"/>
    </lcf76f155ced4ddcb4097134ff3c332f>
    <TaxCatchAll xmlns="6d932c9d-5d4b-419b-bea2-b744d6d48bd8" xsi:nil="true"/>
    <Datum xmlns="70386a0e-b875-455c-8de7-84ab5010745f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5511EBB827B9D4CBD8AB5CD224DAA12" ma:contentTypeVersion="19" ma:contentTypeDescription="Ein neues Dokument erstellen." ma:contentTypeScope="" ma:versionID="afa07475e5ef3dbc15293db7eca90fbc">
  <xsd:schema xmlns:xsd="http://www.w3.org/2001/XMLSchema" xmlns:xs="http://www.w3.org/2001/XMLSchema" xmlns:p="http://schemas.microsoft.com/office/2006/metadata/properties" xmlns:ns2="70386a0e-b875-455c-8de7-84ab5010745f" xmlns:ns3="6d932c9d-5d4b-419b-bea2-b744d6d48bd8" targetNamespace="http://schemas.microsoft.com/office/2006/metadata/properties" ma:root="true" ma:fieldsID="c751afad04c6da8b3486cda677e502f2" ns2:_="" ns3:_="">
    <xsd:import namespace="70386a0e-b875-455c-8de7-84ab5010745f"/>
    <xsd:import namespace="6d932c9d-5d4b-419b-bea2-b744d6d48bd8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  <xsd:element ref="ns2:Datum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386a0e-b875-455c-8de7-84ab5010745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hidden="true" ma:internalName="MediaServiceKeyPoints" ma:readOnly="true">
      <xsd:simpleType>
        <xsd:restriction base="dms:Note"/>
      </xsd:simpleType>
    </xsd:element>
    <xsd:element name="MediaServiceAutoTags" ma:index="14" nillable="true" ma:displayName="Tags" ma:hidden="true" ma:internalName="MediaServiceAutoTags" ma:readOnly="true">
      <xsd:simpleType>
        <xsd:restriction base="dms:Text"/>
      </xsd:simpleType>
    </xsd:element>
    <xsd:element name="MediaServiceOCR" ma:index="15" nillable="true" ma:displayName="Extracted Text" ma:hidden="true" ma:internalName="MediaServiceOCR" ma:readOnly="true">
      <xsd:simpleType>
        <xsd:restriction base="dms:Note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Bildmarkierungen" ma:readOnly="false" ma:fieldId="{5cf76f15-5ced-4ddc-b409-7134ff3c332f}" ma:taxonomyMulti="true" ma:sspId="bea89bd0-c667-4714-b338-df5370675b7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hidden="true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Datum" ma:index="25" nillable="true" ma:displayName="Datum" ma:format="DateOnly" ma:internalName="Datum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932c9d-5d4b-419b-bea2-b744d6d48bd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hidden="true" ma:internalName="SharedWithDetails" ma:readOnly="true">
      <xsd:simpleType>
        <xsd:restriction base="dms:Note"/>
      </xsd:simpleType>
    </xsd:element>
    <xsd:element name="TaxCatchAll" ma:index="22" nillable="true" ma:displayName="Taxonomy Catch All Column" ma:hidden="true" ma:list="{5e9e4ae5-2aef-4ef2-a932-2c89a7730e20}" ma:internalName="TaxCatchAll" ma:readOnly="false" ma:showField="CatchAllData" ma:web="6d932c9d-5d4b-419b-bea2-b744d6d48bd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Inhaltstyp"/>
        <xsd:element ref="dc:title" minOccurs="0" maxOccurs="1" ma:index="1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CEA503D-F332-42B5-B083-E62EA387530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9A3DF3E-0654-48CE-BC87-366215BC236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9CEB873-4276-4D81-9C20-5A7E43226FBE}"/>
</file>

<file path=docProps/app.xml><?xml version="1.0" encoding="utf-8"?>
<Properties xmlns="http://schemas.openxmlformats.org/officeDocument/2006/extended-properties" xmlns:vt="http://schemas.openxmlformats.org/officeDocument/2006/docPropsVTypes">
  <Template>DOUGLAS_Template_16x9</Template>
  <TotalTime>0</TotalTime>
  <Words>202</Words>
  <Application>Microsoft Office PowerPoint</Application>
  <PresentationFormat>Breitbild</PresentationFormat>
  <Paragraphs>50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9" baseType="lpstr">
      <vt:lpstr>Arial</vt:lpstr>
      <vt:lpstr>Avenir Next</vt:lpstr>
      <vt:lpstr>Avenir Next Demi Bold</vt:lpstr>
      <vt:lpstr>Avenir Next LT Pro Light</vt:lpstr>
      <vt:lpstr>Avenir Next Reg</vt:lpstr>
      <vt:lpstr>Zahrah for Douglas</vt:lpstr>
      <vt:lpstr>Douglas</vt:lpstr>
      <vt:lpstr>Brand – LAUNCH FACTS</vt:lpstr>
      <vt:lpstr>PowerPoint-Präsentation</vt:lpstr>
    </vt:vector>
  </TitlesOfParts>
  <Company>Douglas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Scheppe, Matiena Marie</dc:creator>
  <cp:lastModifiedBy>Wanitschka, Eva</cp:lastModifiedBy>
  <cp:revision>38</cp:revision>
  <dcterms:created xsi:type="dcterms:W3CDTF">2021-05-04T13:26:46Z</dcterms:created>
  <dcterms:modified xsi:type="dcterms:W3CDTF">2021-11-16T13:46:31Z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0x01010005511EBB827B9D4CBD8AB5CD224DAA12</vt:lpwstr>
  </property>
</Properties>
</file>